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sldIdLst>
    <p:sldId id="256" r:id="rId2"/>
    <p:sldId id="257" r:id="rId3"/>
    <p:sldId id="259" r:id="rId4"/>
    <p:sldId id="258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84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1C8EC6F-7D52-4EA9-BE83-2822653F7B87}" type="datetimeFigureOut">
              <a:rPr lang="fr-FR"/>
              <a:pPr/>
              <a:t>28/01/2017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28AAD3-6BCB-4233-B05B-F2E90DC5F3D6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D458398-F3AD-49C8-91C4-2DD9612EDE74}" type="datetimeFigureOut">
              <a:rPr lang="fr-FR"/>
              <a:pPr/>
              <a:t>28/01/2017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0DAC4D-6D18-4C1E-8726-A3F6B8C19622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86B6CA8-C687-4400-8287-BEC58ED3AD01}" type="datetimeFigureOut">
              <a:rPr lang="fr-FR"/>
              <a:pPr/>
              <a:t>28/01/2017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C34243-DE0F-45BA-9273-ABD34B0F302C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8B4B1CE-B546-48C4-BF72-692EF43DC23F}" type="datetimeFigureOut">
              <a:rPr lang="fr-FR"/>
              <a:pPr/>
              <a:t>28/01/2017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DA8704-32C7-417A-B0DB-3FA68F098DCE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B87503E-BEE7-4D9C-A510-A0189933B857}" type="datetimeFigureOut">
              <a:rPr lang="fr-FR"/>
              <a:pPr/>
              <a:t>28/01/2017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AFCDD9-A75A-43E5-9D69-269377B286A6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FEC41ED-9167-4329-96AE-9C65CFBAE2B0}" type="datetimeFigureOut">
              <a:rPr lang="fr-FR"/>
              <a:pPr/>
              <a:t>28/01/2017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82F670-935C-4614-AC25-A9E44BF1769E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4CF5BE8-DDB9-496C-A85E-51EF38F23194}" type="datetimeFigureOut">
              <a:rPr lang="fr-FR"/>
              <a:pPr/>
              <a:t>28/01/2017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812480-1E4E-4621-A8AB-1613F9F49F1A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4BAC4C4-9B17-44A7-AA22-FDAE6F6E1142}" type="datetimeFigureOut">
              <a:rPr lang="fr-FR"/>
              <a:pPr/>
              <a:t>28/01/2017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F2A896-2D95-4008-A011-EDA93051EC55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16AC46-CAE0-4DF4-85B6-1289DB196A89}" type="datetimeFigureOut">
              <a:rPr lang="fr-FR"/>
              <a:pPr/>
              <a:t>28/01/2017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1943A9-D56C-4B45-98C8-17B4010876FA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F6999C8-3925-4E73-93DA-3BE6BEA100EB}" type="datetimeFigureOut">
              <a:rPr lang="fr-FR"/>
              <a:pPr/>
              <a:t>28/01/2017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9D74DC-FA8E-4FA6-A7CC-16628065B03A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F4FD8F3-73D3-4AE4-8991-723C3F22908C}" type="datetimeFigureOut">
              <a:rPr lang="fr-FR"/>
              <a:pPr/>
              <a:t>28/01/2017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B0AC38-CB60-417C-8F4C-112609443678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9DD22F32-D222-4B0D-96FD-5A25FF7D751D}" type="datetimeFigureOut">
              <a:rPr lang="fr-FR"/>
              <a:pPr/>
              <a:t>28/01/2017</a:t>
            </a:fld>
            <a:endParaRPr lang="fr-FR"/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fr-FR"/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E0868A8-284D-472C-94EE-A68EA60E4F68}" type="slidenum">
              <a:rPr lang="fr-FR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idx="4294967295"/>
          </p:nvPr>
        </p:nvSpPr>
        <p:spPr>
          <a:xfrm>
            <a:off x="684213" y="692150"/>
            <a:ext cx="7772400" cy="1470025"/>
          </a:xfrm>
        </p:spPr>
        <p:txBody>
          <a:bodyPr>
            <a:noAutofit/>
          </a:bodyPr>
          <a:lstStyle/>
          <a:p>
            <a:r>
              <a:rPr lang="fr-FR" sz="9600" b="1">
                <a:latin typeface="Bradley Hand ITC"/>
              </a:rPr>
              <a:t>PEAC </a:t>
            </a:r>
            <a:r>
              <a:rPr lang="fr-FR" sz="9600" b="1">
                <a:solidFill>
                  <a:srgbClr val="E6B9B8"/>
                </a:solidFill>
                <a:latin typeface="Algerian"/>
              </a:rPr>
              <a:t>PEAC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4294967295"/>
          </p:nvPr>
        </p:nvSpPr>
        <p:spPr>
          <a:xfrm>
            <a:off x="1403350" y="1989138"/>
            <a:ext cx="6400800" cy="4319587"/>
          </a:xfrm>
        </p:spPr>
        <p:txBody>
          <a:bodyPr>
            <a:normAutofit/>
          </a:bodyPr>
          <a:lstStyle/>
          <a:p>
            <a:pPr marL="0" indent="0" algn="ctr">
              <a:lnSpc>
                <a:spcPct val="90000"/>
              </a:lnSpc>
              <a:buFontTx/>
              <a:buNone/>
            </a:pPr>
            <a:r>
              <a:rPr lang="fr-FR" sz="5800" b="1">
                <a:solidFill>
                  <a:srgbClr val="558ED5"/>
                </a:solidFill>
                <a:latin typeface="Algerian"/>
              </a:rPr>
              <a:t>PEAC</a:t>
            </a:r>
            <a:r>
              <a:rPr lang="fr-FR" sz="5800" b="1">
                <a:solidFill>
                  <a:srgbClr val="898989"/>
                </a:solidFill>
                <a:latin typeface="Algerian"/>
              </a:rPr>
              <a:t> </a:t>
            </a:r>
            <a:r>
              <a:rPr lang="fr-FR" b="1">
                <a:solidFill>
                  <a:srgbClr val="898989"/>
                </a:solidFill>
                <a:latin typeface="Bradley Hand ITC"/>
              </a:rPr>
              <a:t>  </a:t>
            </a:r>
            <a:r>
              <a:rPr lang="fr-FR" b="1">
                <a:solidFill>
                  <a:srgbClr val="93CDDD"/>
                </a:solidFill>
                <a:latin typeface="Arvo"/>
              </a:rPr>
              <a:t>PEAC</a:t>
            </a:r>
          </a:p>
          <a:p>
            <a:pPr marL="0" indent="0" algn="ctr">
              <a:lnSpc>
                <a:spcPct val="90000"/>
              </a:lnSpc>
              <a:buFontTx/>
              <a:buNone/>
            </a:pPr>
            <a:r>
              <a:rPr lang="fr-FR" sz="6300" b="1">
                <a:solidFill>
                  <a:srgbClr val="948A54"/>
                </a:solidFill>
                <a:latin typeface="Bauhaus 93"/>
              </a:rPr>
              <a:t>PEAC</a:t>
            </a:r>
            <a:r>
              <a:rPr lang="fr-FR" sz="6300" b="1">
                <a:solidFill>
                  <a:srgbClr val="898989"/>
                </a:solidFill>
                <a:latin typeface="Bauhaus 93"/>
              </a:rPr>
              <a:t> </a:t>
            </a:r>
            <a:r>
              <a:rPr lang="fr-FR" b="1">
                <a:solidFill>
                  <a:srgbClr val="898989"/>
                </a:solidFill>
                <a:latin typeface="Bradley Hand ITC"/>
              </a:rPr>
              <a:t> </a:t>
            </a:r>
            <a:r>
              <a:rPr lang="fr-FR" sz="10400" b="1">
                <a:solidFill>
                  <a:srgbClr val="604A7B"/>
                </a:solidFill>
                <a:latin typeface="Agency FB"/>
              </a:rPr>
              <a:t>PEAC</a:t>
            </a:r>
            <a:r>
              <a:rPr lang="fr-FR" b="1">
                <a:solidFill>
                  <a:srgbClr val="604A7B"/>
                </a:solidFill>
                <a:latin typeface="Bradley Hand ITC"/>
              </a:rPr>
              <a:t> </a:t>
            </a:r>
            <a:r>
              <a:rPr lang="fr-FR" b="1">
                <a:solidFill>
                  <a:srgbClr val="898989"/>
                </a:solidFill>
                <a:latin typeface="Bradley Hand ITC"/>
              </a:rPr>
              <a:t> </a:t>
            </a:r>
            <a:r>
              <a:rPr lang="fr-FR" b="1">
                <a:solidFill>
                  <a:srgbClr val="E46C0A"/>
                </a:solidFill>
                <a:latin typeface="Blackadder ITC"/>
              </a:rPr>
              <a:t>PEAC </a:t>
            </a:r>
            <a:r>
              <a:rPr lang="fr-FR" b="1">
                <a:solidFill>
                  <a:srgbClr val="898989"/>
                </a:solidFill>
                <a:latin typeface="Bradley Hand ITC"/>
              </a:rPr>
              <a:t> </a:t>
            </a:r>
            <a:r>
              <a:rPr lang="fr-FR" sz="8000" b="1">
                <a:solidFill>
                  <a:srgbClr val="4F6228"/>
                </a:solidFill>
                <a:latin typeface="Bradley Hand ITC"/>
              </a:rPr>
              <a:t>PEAC</a:t>
            </a:r>
          </a:p>
          <a:p>
            <a:pPr marL="0" indent="0" algn="r">
              <a:lnSpc>
                <a:spcPct val="90000"/>
              </a:lnSpc>
              <a:buFontTx/>
              <a:buNone/>
            </a:pPr>
            <a:r>
              <a:rPr lang="fr-FR" sz="1800" b="1">
                <a:solidFill>
                  <a:srgbClr val="4F6228"/>
                </a:solidFill>
                <a:latin typeface="Bradley Hand ITC"/>
              </a:rPr>
              <a:t>Madame Bécus</a:t>
            </a:r>
            <a:endParaRPr lang="fr-FR" sz="1800">
              <a:solidFill>
                <a:srgbClr val="4F6228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r>
              <a:rPr lang="fr-FR" sz="5900" i="1">
                <a:solidFill>
                  <a:srgbClr val="17375E"/>
                </a:solidFill>
                <a:latin typeface="Arial Narrow" pitchFamily="34" charset="0"/>
              </a:rPr>
              <a:t/>
            </a:r>
            <a:br>
              <a:rPr lang="fr-FR" sz="5900" i="1">
                <a:solidFill>
                  <a:srgbClr val="17375E"/>
                </a:solidFill>
                <a:latin typeface="Arial Narrow" pitchFamily="34" charset="0"/>
              </a:rPr>
            </a:br>
            <a:r>
              <a:rPr lang="fr-FR" sz="5900" i="1">
                <a:solidFill>
                  <a:schemeClr val="accent2"/>
                </a:solidFill>
                <a:latin typeface="Arial Narrow" pitchFamily="34" charset="0"/>
              </a:rPr>
              <a:t>Rappel</a:t>
            </a:r>
            <a:br>
              <a:rPr lang="fr-FR" sz="5900" i="1">
                <a:solidFill>
                  <a:schemeClr val="accent2"/>
                </a:solidFill>
                <a:latin typeface="Arial Narrow" pitchFamily="34" charset="0"/>
              </a:rPr>
            </a:br>
            <a:r>
              <a:rPr lang="fr-FR" sz="4000" i="1">
                <a:solidFill>
                  <a:schemeClr val="accent2"/>
                </a:solidFill>
                <a:latin typeface="Arial Narrow" pitchFamily="34" charset="0"/>
              </a:rPr>
              <a:t>---------------------------------------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4294967295"/>
          </p:nvPr>
        </p:nvSpPr>
        <p:spPr>
          <a:xfrm>
            <a:off x="468313" y="2349500"/>
            <a:ext cx="8229600" cy="3776663"/>
          </a:xfrm>
        </p:spPr>
        <p:txBody>
          <a:bodyPr>
            <a:normAutofit/>
          </a:bodyPr>
          <a:lstStyle/>
          <a:p>
            <a:r>
              <a:rPr lang="fr-FR" sz="4400">
                <a:solidFill>
                  <a:srgbClr val="17375E"/>
                </a:solidFill>
                <a:latin typeface="Arial Narrow" pitchFamily="34" charset="0"/>
              </a:rPr>
              <a:t>Qu’est ce qu’un PEAC ?</a:t>
            </a:r>
          </a:p>
          <a:p>
            <a:r>
              <a:rPr lang="fr-FR" sz="4400">
                <a:solidFill>
                  <a:srgbClr val="17375E"/>
                </a:solidFill>
                <a:latin typeface="Arial Narrow" pitchFamily="34" charset="0"/>
              </a:rPr>
              <a:t>Bilan premier trimestre</a:t>
            </a:r>
          </a:p>
          <a:p>
            <a:r>
              <a:rPr lang="fr-FR" sz="4400">
                <a:solidFill>
                  <a:srgbClr val="17375E"/>
                </a:solidFill>
                <a:latin typeface="Arial Narrow" pitchFamily="34" charset="0"/>
              </a:rPr>
              <a:t>Ce qu’il reste à faire…</a:t>
            </a:r>
          </a:p>
          <a:p>
            <a:r>
              <a:rPr lang="fr-FR" sz="4400">
                <a:solidFill>
                  <a:srgbClr val="17375E"/>
                </a:solidFill>
                <a:latin typeface="Arial Narrow" pitchFamily="34" charset="0"/>
              </a:rPr>
              <a:t>Préparation oral du brevet 2017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 descr="IMG_1259"/>
          <p:cNvPicPr>
            <a:picLocks noChangeAspect="1" noChangeArrowheads="1"/>
          </p:cNvPicPr>
          <p:nvPr/>
        </p:nvPicPr>
        <p:blipFill>
          <a:blip r:embed="rId2">
            <a:lum bright="-10000" contrast="-16000"/>
            <a:grayscl/>
          </a:blip>
          <a:srcRect/>
          <a:stretch>
            <a:fillRect/>
          </a:stretch>
        </p:blipFill>
        <p:spPr bwMode="auto">
          <a:xfrm>
            <a:off x="0" y="0"/>
            <a:ext cx="4932363" cy="6858000"/>
          </a:xfrm>
          <a:prstGeom prst="rect">
            <a:avLst/>
          </a:prstGeom>
          <a:noFill/>
        </p:spPr>
      </p:pic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1798638" y="-30163"/>
            <a:ext cx="7345362" cy="8350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fr-FR" sz="3200">
              <a:latin typeface="Calibri" pitchFamily="34" charset="0"/>
            </a:endParaRPr>
          </a:p>
          <a:p>
            <a:pPr algn="r"/>
            <a:r>
              <a:rPr lang="fr-FR" sz="3200">
                <a:latin typeface="Calibri" pitchFamily="34" charset="0"/>
              </a:rPr>
              <a:t>Le PEAC c’est:</a:t>
            </a:r>
          </a:p>
          <a:p>
            <a:pPr algn="r"/>
            <a:endParaRPr lang="fr-FR" sz="3200">
              <a:latin typeface="Calibri" pitchFamily="34" charset="0"/>
            </a:endParaRPr>
          </a:p>
          <a:p>
            <a:pPr algn="r"/>
            <a:r>
              <a:rPr lang="fr-FR" sz="3200">
                <a:solidFill>
                  <a:schemeClr val="bg1"/>
                </a:solidFill>
                <a:latin typeface="Calibri" pitchFamily="34" charset="0"/>
              </a:rPr>
              <a:t>Un accès à</a:t>
            </a:r>
            <a:r>
              <a:rPr lang="fr-FR" sz="320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fr-FR" sz="3200">
                <a:solidFill>
                  <a:schemeClr val="bg1"/>
                </a:solidFill>
                <a:latin typeface="Calibri" pitchFamily="34" charset="0"/>
              </a:rPr>
              <a:t>l</a:t>
            </a:r>
            <a:r>
              <a:rPr lang="fr-FR" sz="3200">
                <a:solidFill>
                  <a:srgbClr val="002060"/>
                </a:solidFill>
                <a:latin typeface="Calibri" pitchFamily="34" charset="0"/>
              </a:rPr>
              <a:t>’art pour tous. Les arts et </a:t>
            </a:r>
          </a:p>
          <a:p>
            <a:pPr algn="r"/>
            <a:r>
              <a:rPr lang="fr-FR" sz="3200">
                <a:solidFill>
                  <a:schemeClr val="bg1"/>
                </a:solidFill>
                <a:latin typeface="Calibri" pitchFamily="34" charset="0"/>
              </a:rPr>
              <a:t>la culture sont</a:t>
            </a:r>
            <a:r>
              <a:rPr lang="fr-FR" sz="320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fr-FR" sz="3200">
                <a:solidFill>
                  <a:schemeClr val="bg1"/>
                </a:solidFill>
                <a:latin typeface="Calibri" pitchFamily="34" charset="0"/>
              </a:rPr>
              <a:t>un</a:t>
            </a:r>
            <a:r>
              <a:rPr lang="fr-FR" sz="3200">
                <a:solidFill>
                  <a:srgbClr val="002060"/>
                </a:solidFill>
                <a:latin typeface="Calibri" pitchFamily="34" charset="0"/>
              </a:rPr>
              <a:t> chemin d’accès privilégié </a:t>
            </a:r>
            <a:r>
              <a:rPr lang="fr-FR" sz="3200">
                <a:solidFill>
                  <a:schemeClr val="bg1"/>
                </a:solidFill>
                <a:latin typeface="Calibri" pitchFamily="34" charset="0"/>
              </a:rPr>
              <a:t>aux</a:t>
            </a:r>
            <a:r>
              <a:rPr lang="fr-FR" sz="3200">
                <a:solidFill>
                  <a:srgbClr val="002060"/>
                </a:solidFill>
                <a:latin typeface="Calibri" pitchFamily="34" charset="0"/>
              </a:rPr>
              <a:t> savoirs et une motivation </a:t>
            </a:r>
          </a:p>
          <a:p>
            <a:pPr algn="r"/>
            <a:r>
              <a:rPr lang="fr-FR" sz="3200">
                <a:solidFill>
                  <a:srgbClr val="002060"/>
                </a:solidFill>
                <a:latin typeface="Calibri" pitchFamily="34" charset="0"/>
              </a:rPr>
              <a:t>pour apprendre.</a:t>
            </a:r>
          </a:p>
          <a:p>
            <a:pPr algn="r"/>
            <a:endParaRPr lang="fr-FR" sz="3200">
              <a:solidFill>
                <a:srgbClr val="002060"/>
              </a:solidFill>
              <a:latin typeface="Calibri" pitchFamily="34" charset="0"/>
            </a:endParaRPr>
          </a:p>
          <a:p>
            <a:pPr algn="r"/>
            <a:endParaRPr lang="fr-FR" sz="3200">
              <a:solidFill>
                <a:srgbClr val="002060"/>
              </a:solidFill>
              <a:latin typeface="Calibri" pitchFamily="34" charset="0"/>
            </a:endParaRPr>
          </a:p>
          <a:p>
            <a:pPr algn="r"/>
            <a:r>
              <a:rPr lang="fr-FR" sz="3200">
                <a:solidFill>
                  <a:schemeClr val="bg1"/>
                </a:solidFill>
                <a:latin typeface="Calibri" pitchFamily="34" charset="0"/>
              </a:rPr>
              <a:t>-D</a:t>
            </a:r>
            <a:r>
              <a:rPr lang="fr-FR" sz="3200">
                <a:latin typeface="Calibri" pitchFamily="34" charset="0"/>
              </a:rPr>
              <a:t>onner sens et cohérence</a:t>
            </a:r>
          </a:p>
          <a:p>
            <a:pPr algn="r"/>
            <a:r>
              <a:rPr lang="fr-FR" sz="3200">
                <a:latin typeface="Calibri" pitchFamily="34" charset="0"/>
              </a:rPr>
              <a:t>-Susciter une appétence</a:t>
            </a:r>
          </a:p>
          <a:p>
            <a:pPr algn="r"/>
            <a:r>
              <a:rPr lang="fr-FR" sz="3200">
                <a:latin typeface="Calibri" pitchFamily="34" charset="0"/>
              </a:rPr>
              <a:t>-Diversifier et élargir</a:t>
            </a:r>
          </a:p>
          <a:p>
            <a:pPr algn="r"/>
            <a:r>
              <a:rPr lang="fr-FR" sz="3200">
                <a:solidFill>
                  <a:schemeClr val="bg1"/>
                </a:solidFill>
                <a:latin typeface="Calibri" pitchFamily="34" charset="0"/>
              </a:rPr>
              <a:t>-Favoris</a:t>
            </a:r>
            <a:r>
              <a:rPr lang="fr-FR" sz="3200">
                <a:latin typeface="Calibri" pitchFamily="34" charset="0"/>
              </a:rPr>
              <a:t>er la démarche de projet</a:t>
            </a:r>
          </a:p>
          <a:p>
            <a:pPr algn="ctr"/>
            <a:endParaRPr lang="fr-FR">
              <a:latin typeface="Calibri" pitchFamily="34" charset="0"/>
            </a:endParaRPr>
          </a:p>
          <a:p>
            <a:pPr algn="ctr"/>
            <a:endParaRPr lang="fr-FR">
              <a:latin typeface="Calibri" pitchFamily="34" charset="0"/>
            </a:endParaRPr>
          </a:p>
          <a:p>
            <a:pPr algn="ctr"/>
            <a:endParaRPr lang="fr-FR">
              <a:latin typeface="Calibri" pitchFamily="34" charset="0"/>
            </a:endParaRPr>
          </a:p>
          <a:p>
            <a:pPr algn="ctr"/>
            <a:endParaRPr lang="fr-FR">
              <a:latin typeface="Calibri" pitchFamily="34" charset="0"/>
            </a:endParaRPr>
          </a:p>
          <a:p>
            <a:pPr algn="ctr"/>
            <a:endParaRPr lang="fr-FR">
              <a:latin typeface="Calibri" pitchFamily="34" charset="0"/>
            </a:endParaRPr>
          </a:p>
          <a:p>
            <a:pPr algn="ctr"/>
            <a:endParaRPr lang="fr-FR">
              <a:latin typeface="Calibri" pitchFamily="34" charset="0"/>
            </a:endParaRPr>
          </a:p>
          <a:p>
            <a:pPr algn="ctr"/>
            <a:endParaRPr lang="fr-FR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ZoneTexte 1"/>
          <p:cNvSpPr txBox="1">
            <a:spLocks noChangeArrowheads="1"/>
          </p:cNvSpPr>
          <p:nvPr/>
        </p:nvSpPr>
        <p:spPr bwMode="auto">
          <a:xfrm>
            <a:off x="785813" y="323850"/>
            <a:ext cx="766921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altLang="fr-FR">
                <a:latin typeface="Calibri" pitchFamily="34" charset="0"/>
              </a:rPr>
              <a:t>Le Parcours d’Education Artistique et Culturelle</a:t>
            </a:r>
          </a:p>
        </p:txBody>
      </p:sp>
      <p:sp>
        <p:nvSpPr>
          <p:cNvPr id="16386" name="ZoneTexte 2"/>
          <p:cNvSpPr txBox="1">
            <a:spLocks noChangeArrowheads="1"/>
          </p:cNvSpPr>
          <p:nvPr/>
        </p:nvSpPr>
        <p:spPr bwMode="auto">
          <a:xfrm>
            <a:off x="1979613" y="692150"/>
            <a:ext cx="53832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altLang="fr-FR" b="1">
                <a:latin typeface="Calibri" pitchFamily="34" charset="0"/>
              </a:rPr>
              <a:t>Les grands domaines des Arts et de la Culture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3075" y="2728913"/>
            <a:ext cx="901700" cy="903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78400" y="3267075"/>
            <a:ext cx="901700" cy="90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0538" y="1381125"/>
            <a:ext cx="884237" cy="88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8563" y="1857375"/>
            <a:ext cx="871537" cy="87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3075" y="5461000"/>
            <a:ext cx="901700" cy="90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90538" y="4105275"/>
            <a:ext cx="884237" cy="88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ZoneTexte 10"/>
          <p:cNvSpPr txBox="1">
            <a:spLocks noChangeArrowheads="1"/>
          </p:cNvSpPr>
          <p:nvPr/>
        </p:nvSpPr>
        <p:spPr bwMode="auto">
          <a:xfrm>
            <a:off x="1374775" y="1412875"/>
            <a:ext cx="305276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altLang="fr-FR" sz="2000">
                <a:latin typeface="Calibri" pitchFamily="34" charset="0"/>
              </a:rPr>
              <a:t>architecture, urbanisme, </a:t>
            </a:r>
          </a:p>
          <a:p>
            <a:r>
              <a:rPr lang="fr-FR" altLang="fr-FR" sz="2000">
                <a:latin typeface="Calibri" pitchFamily="34" charset="0"/>
              </a:rPr>
              <a:t>arts des jardins, paysages…</a:t>
            </a:r>
          </a:p>
        </p:txBody>
      </p:sp>
      <p:sp>
        <p:nvSpPr>
          <p:cNvPr id="12" name="ZoneTexte 11"/>
          <p:cNvSpPr txBox="1">
            <a:spLocks noChangeArrowheads="1"/>
          </p:cNvSpPr>
          <p:nvPr/>
        </p:nvSpPr>
        <p:spPr bwMode="auto">
          <a:xfrm>
            <a:off x="1374775" y="2843213"/>
            <a:ext cx="250348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altLang="fr-FR" sz="2000">
                <a:latin typeface="Calibri" pitchFamily="34" charset="0"/>
              </a:rPr>
              <a:t>littérature, mythes, romans, contes…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5867400" y="3213100"/>
            <a:ext cx="3128963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altLang="fr-FR" sz="2000">
                <a:latin typeface="Calibri" pitchFamily="34" charset="0"/>
              </a:rPr>
              <a:t>arts décoratifs, gravure, émaux, design, tapisserie, porcelaine… </a:t>
            </a: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5867400" y="1773238"/>
            <a:ext cx="3128963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altLang="fr-FR" sz="2000">
                <a:latin typeface="Calibri" pitchFamily="34" charset="0"/>
              </a:rPr>
              <a:t>musiques, compositeurs, œuvres, opéra, instruments, chansons</a:t>
            </a:r>
          </a:p>
        </p:txBody>
      </p:sp>
      <p:sp>
        <p:nvSpPr>
          <p:cNvPr id="16" name="ZoneTexte 15"/>
          <p:cNvSpPr txBox="1">
            <a:spLocks noChangeArrowheads="1"/>
          </p:cNvSpPr>
          <p:nvPr/>
        </p:nvSpPr>
        <p:spPr bwMode="auto">
          <a:xfrm>
            <a:off x="500063" y="4795838"/>
            <a:ext cx="863600" cy="368300"/>
          </a:xfrm>
          <a:prstGeom prst="rect">
            <a:avLst/>
          </a:prstGeom>
          <a:solidFill>
            <a:srgbClr val="BD3425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altLang="fr-FR" sz="900">
                <a:latin typeface="Calibri" pitchFamily="34" charset="0"/>
              </a:rPr>
              <a:t>SPECTACLE VIVANT</a:t>
            </a: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1363663" y="4456113"/>
            <a:ext cx="33178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altLang="fr-FR" sz="2000">
                <a:latin typeface="Calibri" pitchFamily="34" charset="0"/>
              </a:rPr>
              <a:t>danse, arts du cirque, théâtre </a:t>
            </a: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363663" y="5346700"/>
            <a:ext cx="290353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altLang="fr-FR">
                <a:latin typeface="Calibri" pitchFamily="34" charset="0"/>
              </a:rPr>
              <a:t>peinture, sculpture, dessin, photographie, cinéma, bande dessinée, arts graphiques, arts numériques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5" grpId="0"/>
      <p:bldP spid="16" grpId="0" animBg="1"/>
      <p:bldP spid="17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idx="4294967295"/>
          </p:nvPr>
        </p:nvSpPr>
        <p:spPr>
          <a:xfrm>
            <a:off x="684213" y="404813"/>
            <a:ext cx="7772400" cy="1079500"/>
          </a:xfrm>
        </p:spPr>
        <p:txBody>
          <a:bodyPr>
            <a:normAutofit/>
          </a:bodyPr>
          <a:lstStyle/>
          <a:p>
            <a:r>
              <a:rPr lang="fr-FR" sz="4000" i="1">
                <a:solidFill>
                  <a:srgbClr val="17375E"/>
                </a:solidFill>
              </a:rPr>
              <a:t>Bilan</a:t>
            </a:r>
            <a:r>
              <a:rPr lang="fr-FR" sz="4000">
                <a:solidFill>
                  <a:srgbClr val="17375E"/>
                </a:solidFill>
              </a:rPr>
              <a:t/>
            </a:r>
            <a:br>
              <a:rPr lang="fr-FR" sz="4000">
                <a:solidFill>
                  <a:srgbClr val="17375E"/>
                </a:solidFill>
              </a:rPr>
            </a:br>
            <a:r>
              <a:rPr lang="fr-FR" sz="4000">
                <a:solidFill>
                  <a:srgbClr val="17375E"/>
                </a:solidFill>
              </a:rPr>
              <a:t>--------------------------------------------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4294967295"/>
          </p:nvPr>
        </p:nvSpPr>
        <p:spPr>
          <a:xfrm>
            <a:off x="1403350" y="1557338"/>
            <a:ext cx="6400800" cy="4081462"/>
          </a:xfrm>
        </p:spPr>
        <p:txBody>
          <a:bodyPr>
            <a:normAutofit/>
          </a:bodyPr>
          <a:lstStyle/>
          <a:p>
            <a:pPr marL="0" indent="0" algn="ctr">
              <a:lnSpc>
                <a:spcPct val="80000"/>
              </a:lnSpc>
              <a:buFontTx/>
              <a:buNone/>
            </a:pPr>
            <a:endParaRPr lang="fr-FR" sz="1900">
              <a:solidFill>
                <a:srgbClr val="898989"/>
              </a:solidFill>
            </a:endParaRPr>
          </a:p>
          <a:p>
            <a:pPr marL="0" indent="0" algn="ctr">
              <a:lnSpc>
                <a:spcPct val="80000"/>
              </a:lnSpc>
              <a:buFontTx/>
              <a:buNone/>
            </a:pPr>
            <a:r>
              <a:rPr lang="fr-FR" sz="1900">
                <a:solidFill>
                  <a:srgbClr val="898989"/>
                </a:solidFill>
              </a:rPr>
              <a:t>Les élèves de 4eme et 3eme travaillent le projet du </a:t>
            </a:r>
          </a:p>
          <a:p>
            <a:pPr marL="0" indent="0" algn="ctr">
              <a:lnSpc>
                <a:spcPct val="80000"/>
              </a:lnSpc>
              <a:buFontTx/>
              <a:buNone/>
            </a:pPr>
            <a:r>
              <a:rPr lang="fr-FR" sz="1900">
                <a:solidFill>
                  <a:srgbClr val="558ED5"/>
                </a:solidFill>
              </a:rPr>
              <a:t>Livre-objet </a:t>
            </a:r>
            <a:r>
              <a:rPr lang="fr-FR" sz="1900">
                <a:solidFill>
                  <a:srgbClr val="898989"/>
                </a:solidFill>
              </a:rPr>
              <a:t> </a:t>
            </a:r>
          </a:p>
          <a:p>
            <a:pPr marL="0" indent="0" algn="ctr">
              <a:lnSpc>
                <a:spcPct val="80000"/>
              </a:lnSpc>
              <a:buFontTx/>
              <a:buNone/>
            </a:pPr>
            <a:r>
              <a:rPr lang="fr-FR" sz="1900">
                <a:solidFill>
                  <a:srgbClr val="898989"/>
                </a:solidFill>
              </a:rPr>
              <a:t>4 séances en novembre et 3 séances en février</a:t>
            </a:r>
          </a:p>
          <a:p>
            <a:pPr marL="0" indent="0" algn="ctr">
              <a:lnSpc>
                <a:spcPct val="80000"/>
              </a:lnSpc>
              <a:buFontTx/>
              <a:buNone/>
            </a:pPr>
            <a:endParaRPr lang="fr-FR" sz="1900">
              <a:solidFill>
                <a:srgbClr val="898989"/>
              </a:solidFill>
            </a:endParaRPr>
          </a:p>
          <a:p>
            <a:pPr marL="0" indent="0" algn="ctr">
              <a:lnSpc>
                <a:spcPct val="80000"/>
              </a:lnSpc>
              <a:buFontTx/>
              <a:buNone/>
            </a:pPr>
            <a:r>
              <a:rPr lang="fr-FR" sz="1900">
                <a:solidFill>
                  <a:srgbClr val="898989"/>
                </a:solidFill>
              </a:rPr>
              <a:t>Les élèves de 6eme et 5eme ne travaillent pas encore</a:t>
            </a:r>
          </a:p>
          <a:p>
            <a:pPr marL="0" indent="0" algn="ctr">
              <a:lnSpc>
                <a:spcPct val="80000"/>
              </a:lnSpc>
              <a:buFontTx/>
              <a:buNone/>
            </a:pPr>
            <a:r>
              <a:rPr lang="fr-FR" sz="1900">
                <a:solidFill>
                  <a:srgbClr val="558ED5"/>
                </a:solidFill>
              </a:rPr>
              <a:t>La Boîte mémoire</a:t>
            </a:r>
          </a:p>
          <a:p>
            <a:pPr marL="0" indent="0" algn="ctr">
              <a:lnSpc>
                <a:spcPct val="80000"/>
              </a:lnSpc>
              <a:buFontTx/>
              <a:buNone/>
            </a:pPr>
            <a:r>
              <a:rPr lang="fr-FR" sz="1900">
                <a:solidFill>
                  <a:srgbClr val="898989"/>
                </a:solidFill>
              </a:rPr>
              <a:t>( 3 séances en février)</a:t>
            </a:r>
          </a:p>
          <a:p>
            <a:pPr marL="0" indent="0" algn="ctr">
              <a:lnSpc>
                <a:spcPct val="80000"/>
              </a:lnSpc>
              <a:buFontTx/>
              <a:buNone/>
            </a:pPr>
            <a:endParaRPr lang="fr-FR" sz="1900">
              <a:solidFill>
                <a:srgbClr val="898989"/>
              </a:solidFill>
            </a:endParaRPr>
          </a:p>
          <a:p>
            <a:pPr marL="0" indent="0" algn="ctr">
              <a:lnSpc>
                <a:spcPct val="80000"/>
              </a:lnSpc>
              <a:buFontTx/>
              <a:buNone/>
            </a:pPr>
            <a:r>
              <a:rPr lang="fr-FR" sz="1900">
                <a:solidFill>
                  <a:srgbClr val="898989"/>
                </a:solidFill>
              </a:rPr>
              <a:t>Année difficile   -mise en place des projets sur deux cycles  pour environ 600 élèves</a:t>
            </a:r>
          </a:p>
          <a:p>
            <a:pPr marL="0" indent="0" algn="ctr">
              <a:lnSpc>
                <a:spcPct val="80000"/>
              </a:lnSpc>
              <a:buFontTx/>
              <a:buNone/>
            </a:pPr>
            <a:r>
              <a:rPr lang="fr-FR" sz="1900">
                <a:solidFill>
                  <a:srgbClr val="898989"/>
                </a:solidFill>
              </a:rPr>
              <a:t>-Pour les élèves de 3eme peu de temps</a:t>
            </a:r>
          </a:p>
          <a:p>
            <a:pPr marL="0" indent="0" algn="ctr">
              <a:lnSpc>
                <a:spcPct val="80000"/>
              </a:lnSpc>
              <a:buFontTx/>
              <a:buNone/>
            </a:pPr>
            <a:r>
              <a:rPr lang="fr-FR" sz="1900">
                <a:solidFill>
                  <a:srgbClr val="898989"/>
                </a:solidFill>
              </a:rPr>
              <a:t>Heures supplémentaires?</a:t>
            </a:r>
          </a:p>
          <a:p>
            <a:pPr marL="0" indent="0" algn="ctr">
              <a:lnSpc>
                <a:spcPct val="80000"/>
              </a:lnSpc>
              <a:buFontTx/>
              <a:buNone/>
            </a:pPr>
            <a:endParaRPr lang="fr-FR" sz="1900">
              <a:solidFill>
                <a:srgbClr val="898989"/>
              </a:solidFill>
            </a:endParaRPr>
          </a:p>
          <a:p>
            <a:pPr marL="0" indent="0" algn="ctr">
              <a:lnSpc>
                <a:spcPct val="80000"/>
              </a:lnSpc>
              <a:buFontTx/>
              <a:buNone/>
            </a:pPr>
            <a:endParaRPr lang="fr-FR" sz="1900">
              <a:solidFill>
                <a:srgbClr val="898989"/>
              </a:solidFill>
            </a:endParaRPr>
          </a:p>
          <a:p>
            <a:pPr marL="0" indent="0" algn="ctr">
              <a:lnSpc>
                <a:spcPct val="80000"/>
              </a:lnSpc>
              <a:buFontTx/>
              <a:buNone/>
            </a:pPr>
            <a:endParaRPr lang="fr-FR" sz="1900">
              <a:solidFill>
                <a:srgbClr val="898989"/>
              </a:solidFill>
            </a:endParaRPr>
          </a:p>
          <a:p>
            <a:pPr marL="0" indent="0" algn="ctr">
              <a:lnSpc>
                <a:spcPct val="80000"/>
              </a:lnSpc>
              <a:buFontTx/>
              <a:buNone/>
            </a:pPr>
            <a:endParaRPr lang="fr-FR" sz="1900">
              <a:solidFill>
                <a:srgbClr val="898989"/>
              </a:solidFill>
            </a:endParaRPr>
          </a:p>
          <a:p>
            <a:pPr marL="0" indent="0" algn="ctr">
              <a:lnSpc>
                <a:spcPct val="80000"/>
              </a:lnSpc>
              <a:buFontTx/>
              <a:buNone/>
            </a:pPr>
            <a:endParaRPr lang="fr-FR" sz="1900">
              <a:solidFill>
                <a:srgbClr val="898989"/>
              </a:solidFill>
            </a:endParaRPr>
          </a:p>
          <a:p>
            <a:pPr marL="0" indent="0" algn="ctr">
              <a:lnSpc>
                <a:spcPct val="80000"/>
              </a:lnSpc>
              <a:buFontTx/>
              <a:buNone/>
            </a:pPr>
            <a:endParaRPr lang="fr-FR" sz="1900">
              <a:solidFill>
                <a:srgbClr val="898989"/>
              </a:solidFill>
            </a:endParaRPr>
          </a:p>
          <a:p>
            <a:pPr marL="0" indent="0" algn="ctr">
              <a:lnSpc>
                <a:spcPct val="80000"/>
              </a:lnSpc>
              <a:buFontTx/>
              <a:buNone/>
            </a:pPr>
            <a:endParaRPr lang="fr-FR" sz="1900">
              <a:solidFill>
                <a:srgbClr val="898989"/>
              </a:solidFill>
            </a:endParaRPr>
          </a:p>
          <a:p>
            <a:pPr marL="0" indent="0" algn="ctr">
              <a:lnSpc>
                <a:spcPct val="80000"/>
              </a:lnSpc>
              <a:buFontTx/>
              <a:buNone/>
            </a:pPr>
            <a:endParaRPr lang="fr-FR" sz="190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r>
              <a:rPr lang="fr-FR" sz="4000" i="1">
                <a:solidFill>
                  <a:srgbClr val="17375E"/>
                </a:solidFill>
              </a:rPr>
              <a:t>A faire…</a:t>
            </a:r>
            <a:br>
              <a:rPr lang="fr-FR" sz="4000" i="1">
                <a:solidFill>
                  <a:srgbClr val="17375E"/>
                </a:solidFill>
              </a:rPr>
            </a:br>
            <a:r>
              <a:rPr lang="fr-FR" sz="4000" i="1">
                <a:solidFill>
                  <a:srgbClr val="17375E"/>
                </a:solidFill>
              </a:rPr>
              <a:t>---------------------------------------------------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4294967295"/>
          </p:nvPr>
        </p:nvSpPr>
        <p:spPr>
          <a:xfrm>
            <a:off x="468313" y="1700213"/>
            <a:ext cx="8229600" cy="453707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fr-FR" sz="3000">
                <a:solidFill>
                  <a:srgbClr val="17375E"/>
                </a:solidFill>
              </a:rPr>
              <a:t>Le PEAC doit être abordé dans les autres enseignements</a:t>
            </a:r>
          </a:p>
          <a:p>
            <a:pPr>
              <a:lnSpc>
                <a:spcPct val="90000"/>
              </a:lnSpc>
            </a:pPr>
            <a:r>
              <a:rPr lang="fr-FR" sz="3000">
                <a:solidFill>
                  <a:srgbClr val="17375E"/>
                </a:solidFill>
              </a:rPr>
              <a:t>Maintenir une dynamique de travail comme pour HDA </a:t>
            </a:r>
          </a:p>
          <a:p>
            <a:pPr>
              <a:lnSpc>
                <a:spcPct val="90000"/>
              </a:lnSpc>
            </a:pPr>
            <a:r>
              <a:rPr lang="fr-FR" sz="3000">
                <a:solidFill>
                  <a:srgbClr val="17375E"/>
                </a:solidFill>
              </a:rPr>
              <a:t>Remplir la feuille de route (salle des profs)</a:t>
            </a:r>
          </a:p>
          <a:p>
            <a:pPr>
              <a:lnSpc>
                <a:spcPct val="90000"/>
              </a:lnSpc>
            </a:pPr>
            <a:r>
              <a:rPr lang="fr-FR" sz="3000">
                <a:solidFill>
                  <a:srgbClr val="17375E"/>
                </a:solidFill>
              </a:rPr>
              <a:t>Réaliser un papier de communication officiel d’information pour tous</a:t>
            </a:r>
          </a:p>
          <a:p>
            <a:pPr>
              <a:lnSpc>
                <a:spcPct val="90000"/>
              </a:lnSpc>
            </a:pPr>
            <a:r>
              <a:rPr lang="fr-FR" sz="3000">
                <a:solidFill>
                  <a:srgbClr val="17375E"/>
                </a:solidFill>
              </a:rPr>
              <a:t>Dire aux élèves lorsqu’il faut intégrer leurs travaux dans leur </a:t>
            </a:r>
            <a:r>
              <a:rPr lang="fr-FR" sz="3000">
                <a:solidFill>
                  <a:srgbClr val="558ED5"/>
                </a:solidFill>
              </a:rPr>
              <a:t>livre-objet</a:t>
            </a:r>
            <a:r>
              <a:rPr lang="fr-FR" sz="3000">
                <a:solidFill>
                  <a:srgbClr val="17375E"/>
                </a:solidFill>
              </a:rPr>
              <a:t> ou </a:t>
            </a:r>
            <a:r>
              <a:rPr lang="fr-FR" sz="3000">
                <a:solidFill>
                  <a:srgbClr val="558ED5"/>
                </a:solidFill>
              </a:rPr>
              <a:t>Boîte à mémoire</a:t>
            </a:r>
            <a:r>
              <a:rPr lang="fr-FR" sz="3000">
                <a:solidFill>
                  <a:srgbClr val="17375E"/>
                </a:solidFill>
              </a:rPr>
              <a:t>.</a:t>
            </a:r>
          </a:p>
          <a:p>
            <a:pPr>
              <a:lnSpc>
                <a:spcPct val="90000"/>
              </a:lnSpc>
            </a:pPr>
            <a:endParaRPr lang="fr-FR" sz="3000">
              <a:solidFill>
                <a:srgbClr val="17375E"/>
              </a:solidFill>
            </a:endParaRPr>
          </a:p>
          <a:p>
            <a:pPr>
              <a:lnSpc>
                <a:spcPct val="90000"/>
              </a:lnSpc>
            </a:pPr>
            <a:endParaRPr lang="fr-FR" sz="3000">
              <a:solidFill>
                <a:srgbClr val="17375E"/>
              </a:solidFill>
            </a:endParaRPr>
          </a:p>
          <a:p>
            <a:pPr>
              <a:lnSpc>
                <a:spcPct val="90000"/>
              </a:lnSpc>
            </a:pPr>
            <a:endParaRPr lang="fr-FR" sz="3000"/>
          </a:p>
          <a:p>
            <a:pPr>
              <a:lnSpc>
                <a:spcPct val="90000"/>
              </a:lnSpc>
            </a:pPr>
            <a:endParaRPr lang="fr-FR" sz="3000"/>
          </a:p>
          <a:p>
            <a:pPr>
              <a:lnSpc>
                <a:spcPct val="90000"/>
              </a:lnSpc>
            </a:pPr>
            <a:endParaRPr lang="fr-FR" sz="3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FR" b="1" i="1" kern="1200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ea typeface="+mj-ea"/>
                <a:cs typeface="+mj-cs"/>
              </a:rPr>
              <a:t>Oral du Brevet 2017</a:t>
            </a:r>
            <a:endParaRPr lang="fr-FR" b="1" i="1" kern="1200" dirty="0">
              <a:solidFill>
                <a:schemeClr val="tx2">
                  <a:lumMod val="75000"/>
                </a:schemeClr>
              </a:solidFill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4294967295"/>
          </p:nvPr>
        </p:nvSpPr>
        <p:spPr>
          <a:xfrm>
            <a:off x="457200" y="1341438"/>
            <a:ext cx="8229600" cy="4784725"/>
          </a:xfrm>
        </p:spPr>
        <p:txBody>
          <a:bodyPr>
            <a:normAutofit/>
          </a:bodyPr>
          <a:lstStyle/>
          <a:p>
            <a:endParaRPr lang="fr-FR" sz="2800"/>
          </a:p>
          <a:p>
            <a:r>
              <a:rPr lang="fr-FR" sz="2800" i="1">
                <a:solidFill>
                  <a:srgbClr val="17375E"/>
                </a:solidFill>
                <a:latin typeface="Arial Narrow" pitchFamily="34" charset="0"/>
              </a:rPr>
              <a:t>Attente de la circulaire de l’Education Nationale</a:t>
            </a:r>
          </a:p>
          <a:p>
            <a:endParaRPr lang="fr-FR" sz="2800" i="1">
              <a:solidFill>
                <a:srgbClr val="17375E"/>
              </a:solidFill>
              <a:latin typeface="Arial Narrow" pitchFamily="34" charset="0"/>
            </a:endParaRPr>
          </a:p>
          <a:p>
            <a:r>
              <a:rPr lang="fr-FR" sz="2800" i="1">
                <a:solidFill>
                  <a:srgbClr val="17375E"/>
                </a:solidFill>
                <a:latin typeface="Arial Narrow" pitchFamily="34" charset="0"/>
              </a:rPr>
              <a:t>Se concerter pour réaliser un papier officiel concernant le déroulement de l’oral au sein de l’Etablissement</a:t>
            </a:r>
          </a:p>
          <a:p>
            <a:endParaRPr lang="fr-FR" sz="2800" i="1">
              <a:solidFill>
                <a:srgbClr val="17375E"/>
              </a:solidFill>
              <a:latin typeface="Arial Narrow" pitchFamily="34" charset="0"/>
            </a:endParaRPr>
          </a:p>
          <a:p>
            <a:r>
              <a:rPr lang="fr-FR" sz="2800" i="1">
                <a:solidFill>
                  <a:srgbClr val="17375E"/>
                </a:solidFill>
                <a:latin typeface="Arial Narrow" pitchFamily="34" charset="0"/>
              </a:rPr>
              <a:t>Donner un cadre aux différents parcours pour clarifier le parti pris de l’Etablissement Pibrac pour tous.</a:t>
            </a:r>
          </a:p>
          <a:p>
            <a:endParaRPr lang="fr-FR" sz="2800"/>
          </a:p>
          <a:p>
            <a:endParaRPr lang="fr-FR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Blends</Template>
  <TotalTime>77</TotalTime>
  <Words>281</Words>
  <Application>Microsoft Office PowerPoint</Application>
  <PresentationFormat>Affichage à l'écran (4:3)</PresentationFormat>
  <Paragraphs>71</Paragraphs>
  <Slides>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Modèle de conception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7" baseType="lpstr">
      <vt:lpstr>Calibri</vt:lpstr>
      <vt:lpstr>Arial</vt:lpstr>
      <vt:lpstr>Bradley Hand ITC</vt:lpstr>
      <vt:lpstr>Algerian</vt:lpstr>
      <vt:lpstr>Arvo</vt:lpstr>
      <vt:lpstr>Bauhaus 93</vt:lpstr>
      <vt:lpstr>Agency FB</vt:lpstr>
      <vt:lpstr>Blackadder ITC</vt:lpstr>
      <vt:lpstr>Arial Narrow</vt:lpstr>
      <vt:lpstr>Modèle par défaut</vt:lpstr>
      <vt:lpstr>PEAC PEAC</vt:lpstr>
      <vt:lpstr> Rappel ---------------------------------------</vt:lpstr>
      <vt:lpstr>Diapositive 3</vt:lpstr>
      <vt:lpstr>Diapositive 4</vt:lpstr>
      <vt:lpstr>Bilan --------------------------------------------</vt:lpstr>
      <vt:lpstr>A faire… ---------------------------------------------------</vt:lpstr>
      <vt:lpstr>Oral du Brevet 2017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PEAC PEAC</dc:title>
  <dc:creator>Profs</dc:creator>
  <cp:lastModifiedBy>Sebnini</cp:lastModifiedBy>
  <cp:revision>11</cp:revision>
  <dcterms:created xsi:type="dcterms:W3CDTF">2017-01-24T13:26:26Z</dcterms:created>
  <dcterms:modified xsi:type="dcterms:W3CDTF">2017-01-28T13:56:03Z</dcterms:modified>
</cp:coreProperties>
</file>